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  <p:sldMasterId id="21474836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6858000" cy="9144000"/>
  <p:embeddedFontLst>
    <p:embeddedFont>
      <p:font typeface="Roboto Slab"/>
      <p:bold r:id="rId28"/>
    </p:embeddedFont>
    <p:embeddedFont>
      <p:font typeface="Source Sans Pr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DD12B8-51D7-4076-8571-DA9214FD23A7}">
  <a:tblStyle styleId="{3DDD12B8-51D7-4076-8571-DA9214FD23A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RobotoSlab-bold.fntdata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SourceSansPro-regular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2.xml"/><Relationship Id="rId33" Type="http://schemas.openxmlformats.org/officeDocument/2006/relationships/font" Target="fonts/OpenSans-regular.fntdata"/><Relationship Id="rId10" Type="http://schemas.openxmlformats.org/officeDocument/2006/relationships/slide" Target="slides/slide1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4.xml"/><Relationship Id="rId35" Type="http://schemas.openxmlformats.org/officeDocument/2006/relationships/font" Target="fonts/OpenSans-italic.fntdata"/><Relationship Id="rId12" Type="http://schemas.openxmlformats.org/officeDocument/2006/relationships/slide" Target="slides/slide3.xml"/><Relationship Id="rId34" Type="http://schemas.openxmlformats.org/officeDocument/2006/relationships/font" Target="fonts/OpenSans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c95b1064a_6_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cc95b1064a_6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c95b1064a_6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cc95b1064a_6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c95b1064a_6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cc95b1064a_6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c95b1064a_6_3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cc95b1064a_6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c95b1064a_6_3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cc95b1064a_6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c95b1064a_6_3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cc95b1064a_6_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c95b1064a_6_3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cc95b1064a_6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c95b1064a_6_3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cc95b1064a_6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c95b1064a_6_3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cc95b1064a_6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c95b1064a_6_3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cc95b1064a_6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c95b1064a_6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cc95b1064a_6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c95b1064a_6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cc95b1064a_6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c95b1064a_6_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cc95b1064a_6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c95b1064a_6_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cc95b1064a_6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c95b1064a_6_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cc95b1064a_6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c95b1064a_6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cc95b1064a_6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c95b1064a_6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cc95b1064a_6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c95b1064a_6_2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cc95b1064a_6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4" name="Google Shape;114;p2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9pPr>
          </a:lstStyle>
          <a:p/>
        </p:txBody>
      </p:sp>
      <p:sp>
        <p:nvSpPr>
          <p:cNvPr id="152" name="Google Shape;152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3" type="body"/>
          </p:nvPr>
        </p:nvSpPr>
        <p:spPr>
          <a:xfrm>
            <a:off x="4629151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200"/>
            </a:lvl9pPr>
          </a:lstStyle>
          <a:p/>
        </p:txBody>
      </p:sp>
      <p:sp>
        <p:nvSpPr>
          <p:cNvPr id="173" name="Google Shape;173;p32"/>
          <p:cNvSpPr txBox="1"/>
          <p:nvPr>
            <p:ph idx="4" type="body"/>
          </p:nvPr>
        </p:nvSpPr>
        <p:spPr>
          <a:xfrm>
            <a:off x="4629151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500"/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9pPr>
          </a:lstStyle>
          <a:p/>
        </p:txBody>
      </p:sp>
      <p:sp>
        <p:nvSpPr>
          <p:cNvPr id="190" name="Google Shape;190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5" name="Google Shape;195;p3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629841" y="1543051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 rot="5400000">
            <a:off x="2940249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2984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spcFirstLastPara="1" rIns="51425" wrap="square" tIns="2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gnifying glass showing decling performance" id="217" name="Google Shape;217;p39"/>
          <p:cNvPicPr preferRelativeResize="0"/>
          <p:nvPr/>
        </p:nvPicPr>
        <p:blipFill rotWithShape="1">
          <a:blip r:embed="rId3">
            <a:alphaModFix/>
          </a:blip>
          <a:srcRect b="-1" l="0" r="15627" t="0"/>
          <a:stretch/>
        </p:blipFill>
        <p:spPr>
          <a:xfrm>
            <a:off x="2642616" y="8"/>
            <a:ext cx="6501384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/>
          <p:nvPr/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9"/>
          <p:cNvSpPr txBox="1"/>
          <p:nvPr>
            <p:ph type="ctrTitle"/>
          </p:nvPr>
        </p:nvSpPr>
        <p:spPr>
          <a:xfrm>
            <a:off x="358486" y="841772"/>
            <a:ext cx="3017520" cy="240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GB" sz="3600"/>
              <a:t>Trend Identification on Stack Overflow</a:t>
            </a:r>
            <a:endParaRPr sz="1100"/>
          </a:p>
        </p:txBody>
      </p:sp>
      <p:sp>
        <p:nvSpPr>
          <p:cNvPr id="220" name="Google Shape;220;p39"/>
          <p:cNvSpPr txBox="1"/>
          <p:nvPr>
            <p:ph idx="1" type="subTitle"/>
          </p:nvPr>
        </p:nvSpPr>
        <p:spPr>
          <a:xfrm>
            <a:off x="358485" y="3654691"/>
            <a:ext cx="3017519" cy="9061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GB" sz="1100"/>
              <a:t>Team 30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GB" sz="1100"/>
              <a:t>Client: Christoph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GB" sz="1100"/>
              <a:t>Team members: Tianjiao (a1807401), Po-Yi (a1806297), Keerthika (a1784266), Vishnu (a1788534)</a:t>
            </a:r>
            <a:endParaRPr sz="1100"/>
          </a:p>
        </p:txBody>
      </p:sp>
      <p:sp>
        <p:nvSpPr>
          <p:cNvPr id="221" name="Google Shape;221;p39"/>
          <p:cNvSpPr/>
          <p:nvPr/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9"/>
          <p:cNvSpPr/>
          <p:nvPr/>
        </p:nvSpPr>
        <p:spPr>
          <a:xfrm>
            <a:off x="360772" y="3410190"/>
            <a:ext cx="2983230" cy="137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/>
          <p:nvPr/>
        </p:nvSpPr>
        <p:spPr>
          <a:xfrm>
            <a:off x="0" y="0"/>
            <a:ext cx="3477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 txBox="1"/>
          <p:nvPr>
            <p:ph type="title"/>
          </p:nvPr>
        </p:nvSpPr>
        <p:spPr>
          <a:xfrm>
            <a:off x="707458" y="534202"/>
            <a:ext cx="2528249" cy="41266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-GB" sz="1100">
                <a:solidFill>
                  <a:srgbClr val="FFFFFF"/>
                </a:solidFill>
              </a:rPr>
              <a:t>Why is the project important </a:t>
            </a:r>
            <a:br>
              <a:rPr lang="en-GB" sz="1100">
                <a:solidFill>
                  <a:srgbClr val="FFFFFF"/>
                </a:solidFill>
              </a:rPr>
            </a:br>
            <a:r>
              <a:rPr lang="en-GB" sz="1100">
                <a:solidFill>
                  <a:srgbClr val="FFFFFF"/>
                </a:solidFill>
              </a:rPr>
              <a:t>- Outline</a:t>
            </a:r>
            <a:endParaRPr sz="1100"/>
          </a:p>
        </p:txBody>
      </p:sp>
      <p:cxnSp>
        <p:nvCxnSpPr>
          <p:cNvPr id="338" name="Google Shape;338;p48"/>
          <p:cNvCxnSpPr/>
          <p:nvPr/>
        </p:nvCxnSpPr>
        <p:spPr>
          <a:xfrm rot="10800000">
            <a:off x="438912" y="2228850"/>
            <a:ext cx="0" cy="6858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9" name="Google Shape;339;p48"/>
          <p:cNvGrpSpPr/>
          <p:nvPr/>
        </p:nvGrpSpPr>
        <p:grpSpPr>
          <a:xfrm>
            <a:off x="3960019" y="482713"/>
            <a:ext cx="4701778" cy="4178073"/>
            <a:chOff x="0" y="680"/>
            <a:chExt cx="6269038" cy="5570764"/>
          </a:xfrm>
        </p:grpSpPr>
        <p:sp>
          <p:nvSpPr>
            <p:cNvPr id="340" name="Google Shape;340;p48"/>
            <p:cNvSpPr/>
            <p:nvPr/>
          </p:nvSpPr>
          <p:spPr>
            <a:xfrm>
              <a:off x="0" y="680"/>
              <a:ext cx="6269038" cy="1591647"/>
            </a:xfrm>
            <a:prstGeom prst="roundRect">
              <a:avLst>
                <a:gd fmla="val 1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481473" y="358800"/>
              <a:ext cx="875405" cy="87540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1838352" y="680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8"/>
            <p:cNvSpPr txBox="1"/>
            <p:nvPr/>
          </p:nvSpPr>
          <p:spPr>
            <a:xfrm>
              <a:off x="1838352" y="680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325" lIns="126325" spcFirstLastPara="1" rIns="126325" wrap="square" tIns="126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education – what to teach computer science students </a:t>
              </a:r>
              <a:endParaRPr sz="1100"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0" y="1990238"/>
              <a:ext cx="6269038" cy="1591647"/>
            </a:xfrm>
            <a:prstGeom prst="roundRect">
              <a:avLst>
                <a:gd fmla="val 1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481473" y="2348359"/>
              <a:ext cx="875405" cy="87540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838352" y="1990238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8"/>
            <p:cNvSpPr txBox="1"/>
            <p:nvPr/>
          </p:nvSpPr>
          <p:spPr>
            <a:xfrm>
              <a:off x="1838352" y="1990238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325" lIns="126325" spcFirstLastPara="1" rIns="126325" wrap="square" tIns="126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software companies – know what to invest in</a:t>
              </a:r>
              <a:endParaRPr sz="1100"/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0" y="3979797"/>
              <a:ext cx="6269038" cy="1591647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481473" y="4337918"/>
              <a:ext cx="875405" cy="87540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1838352" y="3979797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8"/>
            <p:cNvSpPr txBox="1"/>
            <p:nvPr/>
          </p:nvSpPr>
          <p:spPr>
            <a:xfrm>
              <a:off x="1838352" y="3979797"/>
              <a:ext cx="4430685" cy="15916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6325" lIns="126325" spcFirstLastPara="1" rIns="126325" wrap="square" tIns="126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Finding correlations – which programming language is suitable for a specific purpose</a:t>
              </a:r>
              <a:endParaRPr sz="11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For Education</a:t>
            </a:r>
            <a:endParaRPr sz="1100"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471631" y="2808100"/>
            <a:ext cx="3240832" cy="1271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According to a survey of CS graduates, the content taught in CS courses are not aligned with employer requirements (Department for Business, Innovation &amp; Skills, 2016)</a:t>
            </a:r>
            <a:endParaRPr sz="1100"/>
          </a:p>
        </p:txBody>
      </p:sp>
      <p:pic>
        <p:nvPicPr>
          <p:cNvPr id="358" name="Google Shape;3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400" y="1254540"/>
            <a:ext cx="2509772" cy="141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9228" y="2966747"/>
            <a:ext cx="3323695" cy="197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93111" y="4673449"/>
            <a:ext cx="457200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https://cacm.acm.org/blogs/blog-cacm/176450-python-is-now-the-most-popular-introductory-teaching-language-at-top-u-s-universities/fulltext</a:t>
            </a:r>
            <a:endParaRPr sz="1100"/>
          </a:p>
        </p:txBody>
      </p:sp>
      <p:pic>
        <p:nvPicPr>
          <p:cNvPr id="361" name="Google Shape;36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3889" y="128591"/>
            <a:ext cx="3761461" cy="276861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9"/>
          <p:cNvSpPr txBox="1"/>
          <p:nvPr/>
        </p:nvSpPr>
        <p:spPr>
          <a:xfrm>
            <a:off x="93111" y="4435654"/>
            <a:ext cx="4663440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https://darly.solutions/the-most-popular-programming-languages-in-2021/</a:t>
            </a:r>
            <a:endParaRPr sz="1100"/>
          </a:p>
        </p:txBody>
      </p:sp>
      <p:sp>
        <p:nvSpPr>
          <p:cNvPr id="363" name="Google Shape;363;p49"/>
          <p:cNvSpPr/>
          <p:nvPr/>
        </p:nvSpPr>
        <p:spPr>
          <a:xfrm>
            <a:off x="4753888" y="273844"/>
            <a:ext cx="512753" cy="622268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9"/>
          <p:cNvSpPr/>
          <p:nvPr/>
        </p:nvSpPr>
        <p:spPr>
          <a:xfrm>
            <a:off x="5266642" y="4681728"/>
            <a:ext cx="945880" cy="379030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/>
        </p:nvSpPr>
        <p:spPr>
          <a:xfrm>
            <a:off x="4572000" y="2171758"/>
            <a:ext cx="544982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https://journalofbigdata.springeropen.com/articles/10.1186/s40537-020-00318-5</a:t>
            </a:r>
            <a:endParaRPr sz="1100"/>
          </a:p>
        </p:txBody>
      </p:sp>
      <p:sp>
        <p:nvSpPr>
          <p:cNvPr id="370" name="Google Shape;370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For Industry</a:t>
            </a:r>
            <a:endParaRPr sz="1100"/>
          </a:p>
        </p:txBody>
      </p:sp>
      <p:sp>
        <p:nvSpPr>
          <p:cNvPr id="371" name="Google Shape;371;p50"/>
          <p:cNvSpPr txBox="1"/>
          <p:nvPr/>
        </p:nvSpPr>
        <p:spPr>
          <a:xfrm>
            <a:off x="182880" y="4785826"/>
            <a:ext cx="536752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https://www.flexera.com/blog/industry-trends/it-spending-by-industry/</a:t>
            </a:r>
            <a:endParaRPr sz="1100"/>
          </a:p>
        </p:txBody>
      </p:sp>
      <p:pic>
        <p:nvPicPr>
          <p:cNvPr descr="figure1" id="372" name="Google Shape;37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2901" y="222429"/>
            <a:ext cx="5123534" cy="19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/>
          <p:nvPr/>
        </p:nvSpPr>
        <p:spPr>
          <a:xfrm>
            <a:off x="1123721" y="2752344"/>
            <a:ext cx="695935" cy="329184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0"/>
          <p:cNvSpPr/>
          <p:nvPr/>
        </p:nvSpPr>
        <p:spPr>
          <a:xfrm>
            <a:off x="6898157" y="64008"/>
            <a:ext cx="929107" cy="374904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5312664" y="3181405"/>
            <a:ext cx="3419856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Companies invest a lot on cybersecurity as it becomes a popular topic.</a:t>
            </a:r>
            <a:endParaRPr sz="1100"/>
          </a:p>
        </p:txBody>
      </p:sp>
      <p:pic>
        <p:nvPicPr>
          <p:cNvPr descr="Chart&#10;&#10;Description automatically generated with medium confidence" id="376" name="Google Shape;37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746" y="2254094"/>
            <a:ext cx="4784598" cy="253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Finding Correlations</a:t>
            </a:r>
            <a:endParaRPr sz="1100"/>
          </a:p>
        </p:txBody>
      </p:sp>
      <p:pic>
        <p:nvPicPr>
          <p:cNvPr id="382" name="Google Shape;3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177" y="1111801"/>
            <a:ext cx="6929438" cy="341471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/>
        </p:nvSpPr>
        <p:spPr>
          <a:xfrm>
            <a:off x="0" y="4751085"/>
            <a:ext cx="471830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https://www.zdnet.com/article/open-source-security-this-is-why-bugs-in-open-source-software-have-hit-a-record-high/</a:t>
            </a:r>
            <a:endParaRPr sz="1100"/>
          </a:p>
        </p:txBody>
      </p:sp>
      <p:sp>
        <p:nvSpPr>
          <p:cNvPr id="384" name="Google Shape;384;p51"/>
          <p:cNvSpPr/>
          <p:nvPr/>
        </p:nvSpPr>
        <p:spPr>
          <a:xfrm>
            <a:off x="5233948" y="1918521"/>
            <a:ext cx="1825219" cy="1181295"/>
          </a:xfrm>
          <a:prstGeom prst="ellipse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6401515" y="1226024"/>
            <a:ext cx="2916936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languages are responsible for less open-source vulnerabilities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Why is the project important - summary</a:t>
            </a:r>
            <a:endParaRPr sz="1100"/>
          </a:p>
        </p:txBody>
      </p:sp>
      <p:sp>
        <p:nvSpPr>
          <p:cNvPr id="391" name="Google Shape;391;p52"/>
          <p:cNvSpPr txBox="1"/>
          <p:nvPr>
            <p:ph idx="1" type="body"/>
          </p:nvPr>
        </p:nvSpPr>
        <p:spPr>
          <a:xfrm>
            <a:off x="5769292" y="3755558"/>
            <a:ext cx="235915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GB" sz="1500"/>
              <a:t>Finding correlations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GB" sz="1500"/>
              <a:t>– Apply the most suitable tool for a specific purpose</a:t>
            </a:r>
            <a:endParaRPr sz="11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descr="Graphical user interface, website&#10;&#10;Description automatically generated" id="392" name="Google Shape;392;p52"/>
          <p:cNvPicPr preferRelativeResize="0"/>
          <p:nvPr/>
        </p:nvPicPr>
        <p:blipFill rotWithShape="1">
          <a:blip r:embed="rId3">
            <a:alphaModFix/>
          </a:blip>
          <a:srcRect b="26755" l="2901" r="56417" t="1600"/>
          <a:stretch/>
        </p:blipFill>
        <p:spPr>
          <a:xfrm>
            <a:off x="484638" y="1268016"/>
            <a:ext cx="1780184" cy="22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2"/>
          <p:cNvSpPr txBox="1"/>
          <p:nvPr/>
        </p:nvSpPr>
        <p:spPr>
          <a:xfrm>
            <a:off x="320040" y="3747245"/>
            <a:ext cx="2468880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education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Design courses to prepare students for employment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 with low confidence" id="394" name="Google Shape;394;p52"/>
          <p:cNvPicPr preferRelativeResize="0"/>
          <p:nvPr/>
        </p:nvPicPr>
        <p:blipFill rotWithShape="1">
          <a:blip r:embed="rId4">
            <a:alphaModFix/>
          </a:blip>
          <a:srcRect b="1" l="17336" r="23228" t="799"/>
          <a:stretch/>
        </p:blipFill>
        <p:spPr>
          <a:xfrm>
            <a:off x="2898648" y="1268016"/>
            <a:ext cx="2264033" cy="22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3218689" y="3755558"/>
            <a:ext cx="2203703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business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Invest on the fast-growing field</a:t>
            </a:r>
            <a:endParaRPr sz="1100"/>
          </a:p>
          <a:p>
            <a:pPr indent="-1524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" id="396" name="Google Shape;39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9292" y="1270264"/>
            <a:ext cx="2141776" cy="226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What is the solution and why is it feasible</a:t>
            </a:r>
            <a:endParaRPr sz="1100"/>
          </a:p>
        </p:txBody>
      </p:sp>
      <p:graphicFrame>
        <p:nvGraphicFramePr>
          <p:cNvPr id="402" name="Google Shape;402;p53"/>
          <p:cNvGraphicFramePr/>
          <p:nvPr/>
        </p:nvGraphicFramePr>
        <p:xfrm>
          <a:off x="784861" y="15972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{3DDD12B8-51D7-4076-8571-DA9214FD23A7}</a:tableStyleId>
              </a:tblPr>
              <a:tblGrid>
                <a:gridCol w="1536925"/>
                <a:gridCol w="2759700"/>
                <a:gridCol w="2639625"/>
              </a:tblGrid>
              <a:tr h="556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/>
                        <a:t>Milestone 1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/>
                        <a:t>Milestone 2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151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/>
                        <a:t>Activities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1590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GB" sz="1400"/>
                        <a:t>Extracting concepts from a subset (e.g., a specific time window) of stack overflow data</a:t>
                      </a:r>
                      <a:endParaRPr sz="1100"/>
                    </a:p>
                    <a:p>
                      <a:pPr indent="-215900" lvl="0" marL="215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GB" sz="1400"/>
                        <a:t>List concepts by frequency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/>
                        <a:t>Visualize changes in trends over time using graphs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55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/>
                        <a:t>Outcome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 working software that takes a specific time window and output popular concepts within the time window sorted by frequency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In addition to milestone 1, the software should output graphs representing changes over time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Future scope</a:t>
            </a:r>
            <a:endParaRPr sz="1100"/>
          </a:p>
        </p:txBody>
      </p:sp>
      <p:grpSp>
        <p:nvGrpSpPr>
          <p:cNvPr id="408" name="Google Shape;408;p54"/>
          <p:cNvGrpSpPr/>
          <p:nvPr/>
        </p:nvGrpSpPr>
        <p:grpSpPr>
          <a:xfrm>
            <a:off x="787901" y="1721636"/>
            <a:ext cx="7568197" cy="2558668"/>
            <a:chOff x="212335" y="469890"/>
            <a:chExt cx="10090929" cy="3411557"/>
          </a:xfrm>
        </p:grpSpPr>
        <p:sp>
          <p:nvSpPr>
            <p:cNvPr id="409" name="Google Shape;409;p54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4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 users to customize pattern of phrases</a:t>
              </a:r>
              <a:endParaRPr sz="1100"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4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Allow users to search for trends related to word of interest</a:t>
              </a:r>
              <a:endParaRPr sz="1100"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4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Enable trend prediction</a:t>
              </a:r>
              <a:endParaRPr sz="1100"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4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Analyze trends by programming language</a:t>
              </a:r>
              <a:endParaRPr sz="11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55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431" name="Google Shape;431;p55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32" name="Google Shape;432;p55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33" name="Google Shape;433;p55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34" name="Google Shape;434;p55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</p:sp>
        <p:sp>
          <p:nvSpPr>
            <p:cNvPr id="435" name="Google Shape;435;p55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</p:sp>
        <p:sp>
          <p:nvSpPr>
            <p:cNvPr id="436" name="Google Shape;436;p55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437" name="Google Shape;437;p55"/>
          <p:cNvSpPr txBox="1"/>
          <p:nvPr>
            <p:ph type="title"/>
          </p:nvPr>
        </p:nvSpPr>
        <p:spPr>
          <a:xfrm>
            <a:off x="401265" y="514350"/>
            <a:ext cx="2085203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GB" sz="3000">
                <a:solidFill>
                  <a:srgbClr val="FFFFFF"/>
                </a:solidFill>
              </a:rPr>
              <a:t>Summary</a:t>
            </a:r>
            <a:endParaRPr sz="1100"/>
          </a:p>
        </p:txBody>
      </p:sp>
      <p:grpSp>
        <p:nvGrpSpPr>
          <p:cNvPr id="438" name="Google Shape;438;p55"/>
          <p:cNvGrpSpPr/>
          <p:nvPr/>
        </p:nvGrpSpPr>
        <p:grpSpPr>
          <a:xfrm>
            <a:off x="3757613" y="516219"/>
            <a:ext cx="4869656" cy="3825311"/>
            <a:chOff x="0" y="2492"/>
            <a:chExt cx="6492875" cy="5100415"/>
          </a:xfrm>
        </p:grpSpPr>
        <p:cxnSp>
          <p:nvCxnSpPr>
            <p:cNvPr id="439" name="Google Shape;439;p55"/>
            <p:cNvCxnSpPr/>
            <p:nvPr/>
          </p:nvCxnSpPr>
          <p:spPr>
            <a:xfrm>
              <a:off x="0" y="2492"/>
              <a:ext cx="6492875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0" name="Google Shape;440;p55"/>
            <p:cNvSpPr/>
            <p:nvPr/>
          </p:nvSpPr>
          <p:spPr>
            <a:xfrm>
              <a:off x="0" y="2492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5"/>
            <p:cNvSpPr txBox="1"/>
            <p:nvPr/>
          </p:nvSpPr>
          <p:spPr>
            <a:xfrm>
              <a:off x="0" y="2492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575" lIns="88575" spcFirstLastPara="1" rIns="88575" wrap="square" tIns="8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the project – extracting popular concepts from Stack Overflow and visualize the trends</a:t>
              </a:r>
              <a:endParaRPr sz="1100"/>
            </a:p>
          </p:txBody>
        </p:sp>
        <p:cxnSp>
          <p:nvCxnSpPr>
            <p:cNvPr id="442" name="Google Shape;442;p55"/>
            <p:cNvCxnSpPr/>
            <p:nvPr/>
          </p:nvCxnSpPr>
          <p:spPr>
            <a:xfrm>
              <a:off x="0" y="1702630"/>
              <a:ext cx="6492875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3" name="Google Shape;443;p55"/>
            <p:cNvSpPr/>
            <p:nvPr/>
          </p:nvSpPr>
          <p:spPr>
            <a:xfrm>
              <a:off x="0" y="1702630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5"/>
            <p:cNvSpPr txBox="1"/>
            <p:nvPr/>
          </p:nvSpPr>
          <p:spPr>
            <a:xfrm>
              <a:off x="0" y="1702630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575" lIns="88575" spcFirstLastPara="1" rIns="88575" wrap="square" tIns="8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Why is the project important – latest trends are useful for education and business</a:t>
              </a:r>
              <a:endParaRPr sz="1100"/>
            </a:p>
          </p:txBody>
        </p:sp>
        <p:cxnSp>
          <p:nvCxnSpPr>
            <p:cNvPr id="445" name="Google Shape;445;p55"/>
            <p:cNvCxnSpPr/>
            <p:nvPr/>
          </p:nvCxnSpPr>
          <p:spPr>
            <a:xfrm>
              <a:off x="0" y="3402769"/>
              <a:ext cx="6492875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6" name="Google Shape;446;p55"/>
            <p:cNvSpPr/>
            <p:nvPr/>
          </p:nvSpPr>
          <p:spPr>
            <a:xfrm>
              <a:off x="0" y="3402769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5"/>
            <p:cNvSpPr txBox="1"/>
            <p:nvPr/>
          </p:nvSpPr>
          <p:spPr>
            <a:xfrm>
              <a:off x="0" y="3402769"/>
              <a:ext cx="6492875" cy="1700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575" lIns="88575" spcFirstLastPara="1" rIns="88575" wrap="square" tIns="8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GB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the solution and why is it feasible – using NLP to analyze the text and deliver the product in 2 sprints</a:t>
              </a:r>
              <a:endParaRPr sz="11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References </a:t>
            </a:r>
            <a:endParaRPr sz="1100"/>
          </a:p>
        </p:txBody>
      </p:sp>
      <p:sp>
        <p:nvSpPr>
          <p:cNvPr id="453" name="Google Shape;453;p5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arenR"/>
            </a:pPr>
            <a:r>
              <a:rPr i="0" lang="en-GB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Department for Business, Innovation &amp; Skills. (2016). </a:t>
            </a:r>
            <a:r>
              <a:rPr i="1" lang="en-GB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Computer science graduate employability: qualitative interviews with graduates</a:t>
            </a:r>
            <a:r>
              <a:rPr i="0" lang="en-GB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London, UK: BIS Research Paper. </a:t>
            </a:r>
            <a:endParaRPr sz="1100"/>
          </a:p>
          <a:p>
            <a:pPr indent="-38100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Calibri"/>
              <a:buAutoNum type="arabicParenR"/>
            </a:pPr>
            <a:r>
              <a:rPr i="0" lang="en-GB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Hoonlor, A., Szymanski, B. K., &amp; Zaki, M. J. (2013). Trends in computer science research. </a:t>
            </a:r>
            <a:r>
              <a:rPr i="1" lang="en-GB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Communications of the ACM</a:t>
            </a:r>
            <a:r>
              <a:rPr i="0" lang="en-GB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i="1" lang="en-GB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  <a:r>
              <a:rPr i="0" lang="en-GB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(10), 74-83.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 flipH="1" rot="10800000">
            <a:off x="-1" y="-1"/>
            <a:ext cx="3302782" cy="5143501"/>
          </a:xfrm>
          <a:custGeom>
            <a:rect b="b" l="l" r="r" t="t"/>
            <a:pathLst>
              <a:path extrusionOk="0" h="6858001" w="4403709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40"/>
          <p:cNvGrpSpPr/>
          <p:nvPr/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229" name="Google Shape;229;p40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0" name="Google Shape;230;p40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31" name="Google Shape;231;p40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2" name="Google Shape;232;p40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</p:sp>
        <p:sp>
          <p:nvSpPr>
            <p:cNvPr id="233" name="Google Shape;233;p40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</p:sp>
        <p:sp>
          <p:nvSpPr>
            <p:cNvPr id="234" name="Google Shape;234;p40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35" name="Google Shape;235;p40"/>
          <p:cNvSpPr txBox="1"/>
          <p:nvPr>
            <p:ph type="title"/>
          </p:nvPr>
        </p:nvSpPr>
        <p:spPr>
          <a:xfrm>
            <a:off x="401265" y="514350"/>
            <a:ext cx="2085203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GB" sz="3000">
                <a:solidFill>
                  <a:srgbClr val="FFFFFF"/>
                </a:solidFill>
              </a:rPr>
              <a:t>Outline</a:t>
            </a:r>
            <a:endParaRPr sz="1100"/>
          </a:p>
        </p:txBody>
      </p:sp>
      <p:grpSp>
        <p:nvGrpSpPr>
          <p:cNvPr id="236" name="Google Shape;236;p40"/>
          <p:cNvGrpSpPr/>
          <p:nvPr/>
        </p:nvGrpSpPr>
        <p:grpSpPr>
          <a:xfrm>
            <a:off x="3757613" y="514350"/>
            <a:ext cx="4869656" cy="3829050"/>
            <a:chOff x="0" y="0"/>
            <a:chExt cx="6492875" cy="5105400"/>
          </a:xfrm>
        </p:grpSpPr>
        <p:cxnSp>
          <p:nvCxnSpPr>
            <p:cNvPr id="237" name="Google Shape;237;p40"/>
            <p:cNvCxnSpPr/>
            <p:nvPr/>
          </p:nvCxnSpPr>
          <p:spPr>
            <a:xfrm>
              <a:off x="0" y="0"/>
              <a:ext cx="6492875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8" name="Google Shape;238;p40"/>
            <p:cNvSpPr/>
            <p:nvPr/>
          </p:nvSpPr>
          <p:spPr>
            <a:xfrm>
              <a:off x="0" y="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0"/>
            <p:cNvSpPr txBox="1"/>
            <p:nvPr/>
          </p:nvSpPr>
          <p:spPr>
            <a:xfrm>
              <a:off x="0" y="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0025" lIns="100025" spcFirstLastPara="1" rIns="100025" wrap="square" tIns="10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b="0" i="0" lang="en-GB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 background</a:t>
              </a:r>
              <a:endParaRPr sz="1100"/>
            </a:p>
          </p:txBody>
        </p:sp>
        <p:cxnSp>
          <p:nvCxnSpPr>
            <p:cNvPr id="240" name="Google Shape;240;p40"/>
            <p:cNvCxnSpPr/>
            <p:nvPr/>
          </p:nvCxnSpPr>
          <p:spPr>
            <a:xfrm>
              <a:off x="0" y="1276350"/>
              <a:ext cx="6492875" cy="0"/>
            </a:xfrm>
            <a:prstGeom prst="straightConnector1">
              <a:avLst/>
            </a:prstGeom>
            <a:solidFill>
              <a:srgbClr val="D07A5B"/>
            </a:solidFill>
            <a:ln cap="flat" cmpd="sng" w="12700">
              <a:solidFill>
                <a:srgbClr val="D07A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1" name="Google Shape;241;p40"/>
            <p:cNvSpPr/>
            <p:nvPr/>
          </p:nvSpPr>
          <p:spPr>
            <a:xfrm>
              <a:off x="0" y="12763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0"/>
            <p:cNvSpPr txBox="1"/>
            <p:nvPr/>
          </p:nvSpPr>
          <p:spPr>
            <a:xfrm>
              <a:off x="0" y="12763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0025" lIns="100025" spcFirstLastPara="1" rIns="100025" wrap="square" tIns="10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b="0" i="0" lang="en-GB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the project</a:t>
              </a:r>
              <a:endParaRPr sz="1100"/>
            </a:p>
          </p:txBody>
        </p:sp>
        <p:cxnSp>
          <p:nvCxnSpPr>
            <p:cNvPr id="243" name="Google Shape;243;p40"/>
            <p:cNvCxnSpPr/>
            <p:nvPr/>
          </p:nvCxnSpPr>
          <p:spPr>
            <a:xfrm>
              <a:off x="0" y="2552700"/>
              <a:ext cx="6492875" cy="0"/>
            </a:xfrm>
            <a:prstGeom prst="straightConnector1">
              <a:avLst/>
            </a:prstGeom>
            <a:solidFill>
              <a:srgbClr val="B88881"/>
            </a:solidFill>
            <a:ln cap="flat" cmpd="sng" w="12700">
              <a:solidFill>
                <a:srgbClr val="B8888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4" name="Google Shape;244;p40"/>
            <p:cNvSpPr/>
            <p:nvPr/>
          </p:nvSpPr>
          <p:spPr>
            <a:xfrm>
              <a:off x="0" y="255270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0"/>
            <p:cNvSpPr txBox="1"/>
            <p:nvPr/>
          </p:nvSpPr>
          <p:spPr>
            <a:xfrm>
              <a:off x="0" y="255270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0025" lIns="100025" spcFirstLastPara="1" rIns="100025" wrap="square" tIns="10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b="0" i="0" lang="en-GB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Why is the project important</a:t>
              </a:r>
              <a:endParaRPr sz="1100"/>
            </a:p>
          </p:txBody>
        </p:sp>
        <p:cxnSp>
          <p:nvCxnSpPr>
            <p:cNvPr id="246" name="Google Shape;246;p40"/>
            <p:cNvCxnSpPr/>
            <p:nvPr/>
          </p:nvCxnSpPr>
          <p:spPr>
            <a:xfrm>
              <a:off x="0" y="3829050"/>
              <a:ext cx="6492875" cy="0"/>
            </a:xfrm>
            <a:prstGeom prst="straightConnector1">
              <a:avLst/>
            </a:prstGeom>
            <a:solidFill>
              <a:srgbClr val="A4A4A4"/>
            </a:solidFill>
            <a:ln cap="flat" cmpd="sng" w="12700">
              <a:solidFill>
                <a:srgbClr val="A4A4A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7" name="Google Shape;247;p40"/>
            <p:cNvSpPr/>
            <p:nvPr/>
          </p:nvSpPr>
          <p:spPr>
            <a:xfrm>
              <a:off x="0" y="38290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0"/>
            <p:cNvSpPr txBox="1"/>
            <p:nvPr/>
          </p:nvSpPr>
          <p:spPr>
            <a:xfrm>
              <a:off x="0" y="38290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0025" lIns="100025" spcFirstLastPara="1" rIns="100025" wrap="square" tIns="100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b="0" i="0" lang="en-GB" sz="2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is the solution and why is it feasible</a:t>
              </a:r>
              <a:endParaRPr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Project background</a:t>
            </a:r>
            <a:endParaRPr sz="1100"/>
          </a:p>
        </p:txBody>
      </p:sp>
      <p:pic>
        <p:nvPicPr>
          <p:cNvPr id="254" name="Google Shape;2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699" y="1639928"/>
            <a:ext cx="3958601" cy="2583155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255" name="Google Shape;255;p41"/>
          <p:cNvSpPr/>
          <p:nvPr/>
        </p:nvSpPr>
        <p:spPr>
          <a:xfrm>
            <a:off x="532397" y="1219974"/>
            <a:ext cx="1774657" cy="1352451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100+ million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monthly visitors to Stack Overflow &amp; Stack Exchange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532397" y="3409721"/>
            <a:ext cx="1774657" cy="1352451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45.1+ billion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 a developer got help since 2008</a:t>
            </a:r>
            <a:endParaRPr sz="1100"/>
          </a:p>
        </p:txBody>
      </p:sp>
      <p:sp>
        <p:nvSpPr>
          <p:cNvPr id="257" name="Google Shape;257;p41"/>
          <p:cNvSpPr/>
          <p:nvPr/>
        </p:nvSpPr>
        <p:spPr>
          <a:xfrm>
            <a:off x="6836944" y="1219299"/>
            <a:ext cx="1774657" cy="1352451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179% ROI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companies using Stack Overflow for Teams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6836944" y="3383325"/>
            <a:ext cx="1774657" cy="1352451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1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5,000+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Stack Overflow for Teams instances active every day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7516368" y="4912667"/>
            <a:ext cx="252374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https://stackoverflow.com/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-1" y="0"/>
            <a:ext cx="3490721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2"/>
          <p:cNvSpPr txBox="1"/>
          <p:nvPr>
            <p:ph type="title"/>
          </p:nvPr>
        </p:nvSpPr>
        <p:spPr>
          <a:xfrm>
            <a:off x="571500" y="419758"/>
            <a:ext cx="2675936" cy="371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-GB" sz="1100">
                <a:solidFill>
                  <a:schemeClr val="lt1"/>
                </a:solidFill>
              </a:rPr>
              <a:t>What is the project </a:t>
            </a:r>
            <a:br>
              <a:rPr lang="en-GB" sz="1100">
                <a:solidFill>
                  <a:schemeClr val="lt1"/>
                </a:solidFill>
              </a:rPr>
            </a:br>
            <a:r>
              <a:rPr lang="en-GB" sz="1100">
                <a:solidFill>
                  <a:schemeClr val="lt1"/>
                </a:solidFill>
              </a:rPr>
              <a:t>- Outline</a:t>
            </a:r>
            <a:endParaRPr sz="1100"/>
          </a:p>
        </p:txBody>
      </p:sp>
      <p:cxnSp>
        <p:nvCxnSpPr>
          <p:cNvPr id="266" name="Google Shape;266;p42"/>
          <p:cNvCxnSpPr/>
          <p:nvPr/>
        </p:nvCxnSpPr>
        <p:spPr>
          <a:xfrm>
            <a:off x="0" y="4649798"/>
            <a:ext cx="322326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67" name="Google Shape;267;p42"/>
          <p:cNvGrpSpPr/>
          <p:nvPr/>
        </p:nvGrpSpPr>
        <p:grpSpPr>
          <a:xfrm>
            <a:off x="3886200" y="426761"/>
            <a:ext cx="4686300" cy="4241161"/>
            <a:chOff x="0" y="690"/>
            <a:chExt cx="6248400" cy="5654881"/>
          </a:xfrm>
        </p:grpSpPr>
        <p:sp>
          <p:nvSpPr>
            <p:cNvPr id="268" name="Google Shape;268;p42"/>
            <p:cNvSpPr/>
            <p:nvPr/>
          </p:nvSpPr>
          <p:spPr>
            <a:xfrm>
              <a:off x="0" y="690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488743" y="364218"/>
              <a:ext cx="888624" cy="8886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1866111" y="690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2"/>
            <p:cNvSpPr txBox="1"/>
            <p:nvPr/>
          </p:nvSpPr>
          <p:spPr>
            <a:xfrm>
              <a:off x="1866111" y="690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225" lIns="128225" spcFirstLastPara="1" rIns="128225" wrap="square" tIns="128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Task: Extracting popular concepts on Stack Overflow</a:t>
              </a:r>
              <a:endParaRPr sz="1100"/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0" y="2020291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488743" y="2383819"/>
              <a:ext cx="888624" cy="88862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1866111" y="20202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2"/>
            <p:cNvSpPr txBox="1"/>
            <p:nvPr/>
          </p:nvSpPr>
          <p:spPr>
            <a:xfrm>
              <a:off x="1866111" y="20202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225" lIns="128225" spcFirstLastPara="1" rIns="128225" wrap="square" tIns="128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Tool: Natural Language Processing (NLP)</a:t>
              </a:r>
              <a:endParaRPr sz="1100"/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0" y="4039891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488743" y="4403420"/>
              <a:ext cx="888624" cy="88862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1866111" y="40398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2"/>
            <p:cNvSpPr txBox="1"/>
            <p:nvPr/>
          </p:nvSpPr>
          <p:spPr>
            <a:xfrm>
              <a:off x="1866111" y="40398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225" lIns="128225" spcFirstLastPara="1" rIns="128225" wrap="square" tIns="128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GB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Result: Trend visualization for easy understanding</a:t>
              </a:r>
              <a:endParaRPr sz="11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What is the project – extracting concepts</a:t>
            </a:r>
            <a:endParaRPr sz="1100"/>
          </a:p>
        </p:txBody>
      </p:sp>
      <p:pic>
        <p:nvPicPr>
          <p:cNvPr descr="Graphical user interface, text, application, Word&#10;&#10;Description automatically generated" id="285" name="Google Shape;285;p43"/>
          <p:cNvPicPr preferRelativeResize="0"/>
          <p:nvPr/>
        </p:nvPicPr>
        <p:blipFill rotWithShape="1">
          <a:blip r:embed="rId3">
            <a:alphaModFix/>
          </a:blip>
          <a:srcRect b="1694" l="22224" r="-25" t="27509"/>
          <a:stretch/>
        </p:blipFill>
        <p:spPr>
          <a:xfrm>
            <a:off x="137160" y="1463040"/>
            <a:ext cx="4379976" cy="27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/>
          <p:nvPr/>
        </p:nvSpPr>
        <p:spPr>
          <a:xfrm>
            <a:off x="868680" y="2249424"/>
            <a:ext cx="896112" cy="26517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0" y="4751085"/>
            <a:ext cx="454456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https://stackoverflow.com/questions/47704243/how-to-define-duplicate-android-apks</a:t>
            </a:r>
            <a:endParaRPr sz="1100"/>
          </a:p>
        </p:txBody>
      </p:sp>
      <p:pic>
        <p:nvPicPr>
          <p:cNvPr descr="Graphical user interface, text, application, email&#10;&#10;Description automatically generated" id="288" name="Google Shape;288;p43"/>
          <p:cNvPicPr preferRelativeResize="0"/>
          <p:nvPr/>
        </p:nvPicPr>
        <p:blipFill rotWithShape="1">
          <a:blip r:embed="rId4">
            <a:alphaModFix/>
          </a:blip>
          <a:srcRect b="4496" l="32251" r="13376" t="34331"/>
          <a:stretch/>
        </p:blipFill>
        <p:spPr>
          <a:xfrm>
            <a:off x="4654296" y="1463040"/>
            <a:ext cx="397764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 txBox="1"/>
          <p:nvPr/>
        </p:nvSpPr>
        <p:spPr>
          <a:xfrm>
            <a:off x="4654296" y="4869656"/>
            <a:ext cx="459028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https://stackoverflow.com/questions/967473/pascal-and-its-current-applications</a:t>
            </a:r>
            <a:endParaRPr sz="1100"/>
          </a:p>
        </p:txBody>
      </p:sp>
      <p:sp>
        <p:nvSpPr>
          <p:cNvPr id="290" name="Google Shape;290;p43"/>
          <p:cNvSpPr/>
          <p:nvPr/>
        </p:nvSpPr>
        <p:spPr>
          <a:xfrm rot="-1656947">
            <a:off x="965049" y="2300058"/>
            <a:ext cx="686221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100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Which one is the hottest topic?</a:t>
            </a:r>
            <a:endParaRPr b="1" sz="4100" cap="non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7301697" y="1993392"/>
            <a:ext cx="1074207" cy="26517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628650" y="17017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What is the project - NLP</a:t>
            </a:r>
            <a:endParaRPr sz="1100"/>
          </a:p>
        </p:txBody>
      </p:sp>
      <p:pic>
        <p:nvPicPr>
          <p:cNvPr descr="Diagram&#10;&#10;Description automatically generated"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103759" y="1130856"/>
            <a:ext cx="6936483" cy="346824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-2666" y="4880043"/>
            <a:ext cx="546163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https://aliz.ai/natural-language-processing-a-short-introduction-to-get-you-started/</a:t>
            </a:r>
            <a:endParaRPr sz="1100"/>
          </a:p>
        </p:txBody>
      </p:sp>
      <p:sp>
        <p:nvSpPr>
          <p:cNvPr id="299" name="Google Shape;299;p44"/>
          <p:cNvSpPr/>
          <p:nvPr/>
        </p:nvSpPr>
        <p:spPr>
          <a:xfrm rot="-2587915">
            <a:off x="4626107" y="2172989"/>
            <a:ext cx="2123940" cy="2170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4"/>
          <p:cNvSpPr/>
          <p:nvPr/>
        </p:nvSpPr>
        <p:spPr>
          <a:xfrm>
            <a:off x="683514" y="1049597"/>
            <a:ext cx="1801130" cy="87168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from Stack Overflow</a:t>
            </a:r>
            <a:endParaRPr sz="1100"/>
          </a:p>
        </p:txBody>
      </p:sp>
      <p:sp>
        <p:nvSpPr>
          <p:cNvPr id="301" name="Google Shape;301;p44"/>
          <p:cNvSpPr/>
          <p:nvPr/>
        </p:nvSpPr>
        <p:spPr>
          <a:xfrm rot="2298714">
            <a:off x="2401217" y="2234721"/>
            <a:ext cx="2123940" cy="21709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6537295" y="797728"/>
            <a:ext cx="1698435" cy="99417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Popular phrases aka. trends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-2635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158100" y="724675"/>
            <a:ext cx="4242600" cy="3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 Phrase : </a:t>
            </a: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 of speech patterns that include a noun. It may include multiple nouns.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Some of the patterns are: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b="1"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Noun-Noun-..-Noun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b="1"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Adjective(s)-Noun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Verb-(Adjectives-)Noun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Techniques: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phrases from noun or verb.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frequently occurring token sequence.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➢"/>
            </a:pP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Combining both techniques gets the mos</a:t>
            </a: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t.</a:t>
            </a:r>
            <a:r>
              <a:rPr lang="en-GB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accurate method.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751025" y="124300"/>
            <a:ext cx="4334700" cy="824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 phrase extraction in NLP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189739" y="22907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1100"/>
              <a:t>What is the project</a:t>
            </a:r>
            <a:br>
              <a:rPr lang="en-GB" sz="1100"/>
            </a:br>
            <a:r>
              <a:rPr lang="en-GB" sz="1100"/>
              <a:t>- visualization</a:t>
            </a:r>
            <a:endParaRPr sz="1100"/>
          </a:p>
        </p:txBody>
      </p:sp>
      <p:pic>
        <p:nvPicPr>
          <p:cNvPr descr="Text&#10;&#10;Description automatically generated" id="315" name="Google Shape;3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5" y="2426903"/>
            <a:ext cx="4066614" cy="213355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0" y="4560462"/>
            <a:ext cx="457200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https://programmerbackpack.com/word-cloud-python-tutorial-create-wordcloud-from-text/</a:t>
            </a:r>
            <a:endParaRPr sz="1100"/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6339" y="498618"/>
            <a:ext cx="4958056" cy="220190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/>
          <p:nvPr/>
        </p:nvSpPr>
        <p:spPr>
          <a:xfrm rot="-1832153">
            <a:off x="3213969" y="2260083"/>
            <a:ext cx="1838240" cy="8808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Visualization </a:t>
            </a:r>
            <a:endParaRPr sz="1100"/>
          </a:p>
        </p:txBody>
      </p:sp>
      <p:sp>
        <p:nvSpPr>
          <p:cNvPr id="319" name="Google Shape;319;p46"/>
          <p:cNvSpPr txBox="1"/>
          <p:nvPr/>
        </p:nvSpPr>
        <p:spPr>
          <a:xfrm>
            <a:off x="6033455" y="2700522"/>
            <a:ext cx="459028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Hoonlor, A., Szymanski, B. K., &amp; Zaki, M. J. (2013)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4270248" y="3638163"/>
            <a:ext cx="243230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popular concepts</a:t>
            </a:r>
            <a:endParaRPr sz="1100"/>
          </a:p>
        </p:txBody>
      </p:sp>
      <p:sp>
        <p:nvSpPr>
          <p:cNvPr id="321" name="Google Shape;321;p46"/>
          <p:cNvSpPr txBox="1"/>
          <p:nvPr/>
        </p:nvSpPr>
        <p:spPr>
          <a:xfrm>
            <a:off x="2604012" y="1250856"/>
            <a:ext cx="188569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showing changes in trends over time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Word&#10;&#10;Description automatically generated" id="326" name="Google Shape;326;p47"/>
          <p:cNvPicPr preferRelativeResize="0"/>
          <p:nvPr/>
        </p:nvPicPr>
        <p:blipFill rotWithShape="1">
          <a:blip r:embed="rId3">
            <a:alphaModFix/>
          </a:blip>
          <a:srcRect b="1694" l="22224" r="-25" t="27509"/>
          <a:stretch/>
        </p:blipFill>
        <p:spPr>
          <a:xfrm>
            <a:off x="0" y="998499"/>
            <a:ext cx="4379976" cy="276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5944" y="2941838"/>
            <a:ext cx="4958056" cy="220190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>
            <p:ph type="title"/>
          </p:nvPr>
        </p:nvSpPr>
        <p:spPr>
          <a:xfrm>
            <a:off x="5409758" y="476625"/>
            <a:ext cx="31400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Calibri"/>
              <a:buNone/>
            </a:pPr>
            <a:r>
              <a:rPr lang="en-GB" sz="1100"/>
              <a:t>What is the project - summary</a:t>
            </a:r>
            <a:endParaRPr sz="1100"/>
          </a:p>
        </p:txBody>
      </p:sp>
      <p:sp>
        <p:nvSpPr>
          <p:cNvPr id="329" name="Google Shape;329;p47"/>
          <p:cNvSpPr/>
          <p:nvPr/>
        </p:nvSpPr>
        <p:spPr>
          <a:xfrm>
            <a:off x="4733948" y="3083211"/>
            <a:ext cx="1624264" cy="13535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Popular concepts</a:t>
            </a:r>
            <a:endParaRPr sz="1100"/>
          </a:p>
        </p:txBody>
      </p:sp>
      <p:sp>
        <p:nvSpPr>
          <p:cNvPr id="330" name="Google Shape;330;p47"/>
          <p:cNvSpPr/>
          <p:nvPr/>
        </p:nvSpPr>
        <p:spPr>
          <a:xfrm>
            <a:off x="874334" y="1470797"/>
            <a:ext cx="1891967" cy="1353553"/>
          </a:xfrm>
          <a:prstGeom prst="ellipse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Answers</a:t>
            </a:r>
            <a:endParaRPr sz="1100"/>
          </a:p>
        </p:txBody>
      </p:sp>
      <p:sp>
        <p:nvSpPr>
          <p:cNvPr id="331" name="Google Shape;331;p47"/>
          <p:cNvSpPr/>
          <p:nvPr/>
        </p:nvSpPr>
        <p:spPr>
          <a:xfrm rot="1284855">
            <a:off x="2880212" y="2496775"/>
            <a:ext cx="1788916" cy="9114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